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9C3650-520C-472F-9A1E-28528E488836}">
  <a:tblStyle styleId="{0B9C3650-520C-472F-9A1E-28528E4888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a4d9b6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a4d9b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STYLE BOT 3팀 발표자 김영훈입니다.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엔비디아 오픈소스인 styleGAN2-ada 사용하여 세상에 존재하진 않지만 있을법한 이미지를 생성하는 프로젝트를 진행하였습니다.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c1b44b178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c1b44b1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c1b44b178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c1b44b17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GAN이 이미지를 생성하는 원리를 설명하기 위해 흔히 쓰이는 예로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지폐위조범과 경찰에 비유를 하였는데요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궁극적으로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c1b44b178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c1b44b17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GAN는 랜덤 노이즈를 통해서 fake image를 생성하고 이를 real image의 데이터 분포를 학습시킵니다.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&lt;maxD V(D,G) = 이미지가 학습 데이터 분포에서 나온 것인가에 확률값을 부여 해서 real / fake 구별&gt;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&lt;원본데이터가 1이 나오게 학습 / Fake이미지가 들어오면 0이 나오게 학습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latent vector는 G에서 생성한 이미지에 대한 정보를 가짐 / 확률분포란?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c1b44b178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c1b44b17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확률분포는 확률변수 X의 성격에 따라 나눌 수 있다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c1b44b178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c1b44b17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확률분포는 확률변수 X의 성격에 따라 나눌 수 있다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c1b44b178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c1b44b17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그럼 이게 GAN하고 무슨 상관이냐 하면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c1b44b178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c1b44b17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그럼 이게 GAN하고 무슨 상관이냐 하면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이처럼 확률분포가 인간의 얼굴이미지를 잘 학습 했다면 확률 값이 높은 이미지를 샘플링하면 있을법한 이미지가 나오고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확률값이 낮으면 덜 있을법한 이미지가 나옴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c1b44b178_0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c1b44b17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학습되는 방식을 간단하게 2차원으로 표현한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원 데이터의 확률분포가 학습이 거듭 진행됨에 따라 GAN이 만들어 내는 확률분포와 거의 동일해 짐을 볼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이렇게 되면 파란색 점선인 분류자 D는 더 이상 분류를 해도 의미가 없는 0.5라는 확률 값을 뱉어내게 되죠.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23a4d9b6c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23a4d9b6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프로젝트 배경 및 목적과 프로젝트 내용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해당 프로젝트를 통해 얻을 수 있는 효과와 마지막으로 회고 순으로 진행하겠습니다.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c1b44b178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c1b44b17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첫번째의 경우에는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c1b44b178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c1b44b17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</a:t>
            </a:r>
            <a:r>
              <a:rPr lang="ko"/>
              <a:t>러한 한계를 개선한 것이 styleGAN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PGGAN의 가장 큰 특징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c1b44b178_0_1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c1b44b17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그러냐면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c1b44b178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c1b44b17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그러냐면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c1b44b178_0_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c1b44b17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PGGAN의 가장 큰 특징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c1b44b178_0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c1b44b17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a= 기존 PGGAN의 아키텍쳐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c1b44b178_0_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c1b44b17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해서 얻은 결과물은 </a:t>
            </a:r>
            <a:r>
              <a:rPr lang="ko"/>
              <a:t>stylegan 논문에선 latent vector들을 세 가지 종류로 분류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c1b44b178_0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c1b44b17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본 논문에서는 w가 style에 영향을 주면서 동시에 normalization 해주는 AdaIN 방법으로 사용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1b44b178_0_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1b44b17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23a4d9b6c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23a4d9b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1b44b178_0_2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c1b44b17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추가적으로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c1b44b178_0_2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c1b44b17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Noise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c1b44b178_0_2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c1b44b17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c1b44b178_0_3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c1b44b17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결과적으로 그림 처럼 style correlate되는 현상을 방지해서 각 layer에 해당하는 style들이 잘 구분되면서 적용되는 것을 볼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(source A에서 Source B를 가져옴)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c1b44b178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c1b44b17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1.이렇게 해서 만들어진 고해상도 이미지는 truncation trick을 통해서 만들어지는데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학습을 완료하고 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0은 평균 이미지가 나오는데 대신 다양성이 없고 1에 가까울 수록 다양성은 존재하지만 </a:t>
            </a:r>
            <a:r>
              <a:rPr lang="ko" sz="120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이상하거나 깨진 얼굴을 생성할 가능성이 높아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c1e4ff97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c1e4ff9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c1b44b178_0_3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c1b44b17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추가적으로 PPL / metric에 대한 건 깊게 이해는 하지 못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c1b44b178_0_3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c1b44b17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c1b44b178_0_3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c1b44b17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그러냐면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c1b44b178_0_3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c1b44b17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물방울 형태의 blob들이 관측이 된다는 점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23a4d9b6c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23a4d9b6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팀은 히스패닉계열의 여성 이미지 수집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 가지 특징들로 분류하였고  이중 2번째의 히스패닉 이미지 55장을 가지고 진행하였습니다.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c1e4ff974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c1e4ff9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adain에서 어떤것이 문제가 되느냐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c1e4ff974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c1e4ff9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기본적으로 instance Norm은 정규화를 진행(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즉 입력값의 통계량을 이용하는 것)</a:t>
            </a:r>
            <a:r>
              <a:rPr lang="ko"/>
              <a:t>하고Modulate진행해서 각각의 featuremap들 마다 합성값(?), 이미지를 변경하는 방식으로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외부(A)에서 건너온 style 정보를 넣어서 최종적인 이미지를 생성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lt1"/>
                </a:solidFill>
              </a:rPr>
              <a:t>기본적으로 instance Norm은 정규화를 진행하고Modulate진행해서 각각의 feature map들 마다 합성값(?), 이미지를 변경하는 방식으로 외부(A)에서 건너온 style 정보를 넣어서 최종적인 이미지를 생성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c1e4ff974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c1e4ff97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standard deviation값을 변경하는 것이 아니라 conv연산에 쓰이는 weight 값에 대해서 modulation을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(Conv연산을 할때 kernel을 쭉 sliding을 하면서 합성곱을 시행하는데 이때 곱하는 양을 modulation 진행) (= 이해..X)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c1e4ff974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c1e4ff9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결과적으로 blob-like artifact가 제거되는 것을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기본적으로 instance Norm은 정규화를 진행하고Modulate진행해서 각각의 feature map들 마다 합성값(?), 이미지를 변경하는 방식으로 외부(A)에서 건너온 style 정보를 넣어서 최종적인 이미지를 생성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1e4ff974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c1e4ff97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weight demodulation이 있는 경우와 없는 경우를 비교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기본적으로 instance Norm은 정규화를 진행하고Modulate진행해서 각각의 feature map들 마다 합성값(?), 이미지를 변경하는 방식으로 외부(A)에서 건너온 style 정보를 넣어서 최종적인 이미지를 생성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c1e4ff974_0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c1e4ff97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기본적으로 progressive growing의 동작 원리를 고려하면 먼저 해상도가 낮은 것 부터 시작해서 점진적으로 해상도가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증가하는 형태로 학습을 진행함. 이때 여기서 해상도가 낮은 conv layer부터 학습을 진행하는데 각 resoultion에 대해서 충분히 학습한뒤에 다음 layer를 붙여서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새롭게 학습을 진행한다는 점에서 각각의 layer는 ==&gt;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c1e4ff974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c1e4ff97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예를 들어 사람의 얼굴에 대해서 학습을 진행한다하면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단순하게 4*4이미지를 만드는 형태로 앞쪽에 layer가 있고 실제 real image와 비교하면서 real image의 분포에 따를 수 있도록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결과를 만들도록 학습을 하게 될 겁니다.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그러면 중간 부분은 사람의 얼굴이 위치하는 경우가 많고 외곽 부분은 머리카락이나 배경의 요소가 들어갈 가능성이 많다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이때 인접 픽셀간의 픽셀값의 차이가 크다면, 다시말해서 저해상도에서 이미 높은 freqeuncy detail을 갖는 이미지를 갖는다면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후반부의 있는 layer는 그러한 요소를 감안해서 추가적으로 이미지의 detail을 살리는 방식으로 이미지를 생성하는 경향이 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기본적으로 instance Norm은기본적으로 progressive growing의 동작 원리를 고려하면 먼저 해상도가 낮은 것 부터 시작해서 점진적으로 해상도가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증가하는 형태로 학습을 진행 정규화를 진행하고Modulate진행해서 각각의 feature map들 마다 합성값(?), 이미지를 변경하는 방식으로 외부(A)에서 건너온 style 정보를 넣어서 최종적인 이미지를 생성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c1e4ff974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c1e4ff97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그래서 PGGAN 방식처럼 점진적으로 layer를 붙여나가면서 학습을 진행하는 것이 아니라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처음부터 완전한 아키텍쳐를 구성한 상태에서 ⇒ end to end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</a:t>
            </a:r>
            <a:r>
              <a:rPr lang="ko">
                <a:solidFill>
                  <a:schemeClr val="dk1"/>
                </a:solidFill>
              </a:rPr>
              <a:t>러한 아키텍쳐는 생성자와 판별자가 따로 개별적인 아키텍쳐를 선택해서 사용할 수 있는데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결과적으로 생성자는 outputskip / 판별자는 residaul net을 사용했을 때 성능이 제일 좋았다고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기본적으로 instance Norm은기본적으로 progressive growing의 동작 원리를 고려하면 먼저 해상도가 낮은 것 부터 시작해서 점진적으로 해상도가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증가하는 형태로 학습을 진행 정규화를 진행하고Modulate진행해서 각각의 feature map들 마다 합성값(?), 이미지를 변경하는 방식으로 외부(A)에서 건너온 style 정보를 넣어서 최종적인 이미지를 생성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14b7063c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14b7063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해당 구조를 좀더 직관적으로 표현한 StyleGAN2 구조 이미지입니다.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기본적으로 instance Norm은기본적으로 progressive growing의 동작 원리를 고려하면 먼저 해상도가 낮은 것 부터 시작해서 점진적으로 해상도가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증가하는 형태로 학습을 진행 정규화를 진행하고Modulate진행해서 각각의 feature map들 마다 합성값(?), 이미지를 변경하는 방식으로 외부(A)에서 건너온 style 정보를 넣어서 최종적인 이미지를 생성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23a4d9b6c_0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23a4d9b6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저희가 사용한 데이터는 55장으로 데이터가 많지 않습니다. 그래서 StyleGAN2-ADA를 사용하였는데요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학습 데이터를 해당 파라미터를 사용하여 추가적으로 증강함으로써 제한된 데이터로도 학습이 가능하게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기본적으로 instance Norm은기본적으로 progressive growing의 동작 원리를 고려하면 먼저 해상도가 낮은 것 부터 시작해서 점진적으로 해상도가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증가하는 형태로 학습을 진행 정규화를 진행하고Modulate진행해서 각각의 feature map들 마다 합성값(?), 이미지를 변경하는 방식으로 외부(A)에서 건너온 style 정보를 넣어서 최종적인 이미지를 생성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23a4d9b6c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23a4d9b6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StyleGAN2-ada를 사용하여 저희</a:t>
            </a:r>
            <a:r>
              <a:rPr lang="ko"/>
              <a:t> 데이터셋을 학습시켜서 생성한 이미지입니다.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이미지는 무수히 많이 생성을 할 수 있고 또한 저희 데이터 셋의 평균 이미지 또한 확인 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뿐만 아니라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23a4d9b6c_0_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23a4d9b6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기대할 수 있겠습니다.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23a4d9b6c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23a4d9b6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개인적으로 저의 한계점에 부딪힌 사항에 대해 말해보고자 합니다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결과적으로 GAN의 목적과 방향성을 공부한 것은 도움이 되었지만 오픈소스인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StyleGAN2-ada의 구현 방법에 대해 정확히 다 이해하기에는 한계가 있었고 해당 오픈소스를 사용하면 좋은 data를 얻을 수 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정도로 마무리 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23a4d9b6c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23a4d9b6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기본적으로 instance Norm은기본적으로 progressive growing의 동작 원리를 고려하면 먼저 해상도가 낮은 것 부터 시작해서 점진적으로 해상도가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증가하는 형태로 학습을 진행 정규화를 진행하고Modulate진행해서 각각의 feature map들 마다 합성값(?), 이미지를 변경하는 방식으로 외부(A)에서 건너온 style 정보를 넣어서 최종적인 이미지를 생성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23a4d9b6c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23a4d9b6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stylegan에선 특정 특징과 함께 믹싱을 할 수있습니다.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column에 0-3layer에 있는 특징들과 low에 있는 이미지를 mixing하여 생성한 이미지입니다.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⇒ 사용한 code에 대해 설명드리자면 매우 간단합니다.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그럼 어떻게 이런 이미지들을 생성할 수 있는지에 대해서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</a:t>
            </a:r>
            <a:r>
              <a:rPr lang="ko">
                <a:solidFill>
                  <a:schemeClr val="dk1"/>
                </a:solidFill>
              </a:rPr>
              <a:t>GAN은 무엇이고 어떤 방향성을 가지고 styleGAN2가 나왔는지에 대해 설명드리겠습니다.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GAN은 머신러닝의 한 분야이면서 딥러닝에 속하는 네트워크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머신러닝은 지도학습/강화학습/비지도학습 으로 </a:t>
            </a:r>
            <a:r>
              <a:rPr lang="ko">
                <a:solidFill>
                  <a:schemeClr val="dk1"/>
                </a:solidFill>
              </a:rPr>
              <a:t>크게 3가지 개념으로</a:t>
            </a:r>
            <a:r>
              <a:rPr lang="ko"/>
              <a:t> 분류됩니다.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c1b44b178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c1b44b17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NVlabs/stylegan2-ad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1" Type="http://schemas.openxmlformats.org/officeDocument/2006/relationships/image" Target="../media/image8.png"/><Relationship Id="rId10" Type="http://schemas.openxmlformats.org/officeDocument/2006/relationships/image" Target="../media/image17.png"/><Relationship Id="rId12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3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38.jp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hyperlink" Target="https://youtu.be/kSLJriaOum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youtube.com/watch?v=c-NJtV9Jvp0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hyperlink" Target="https://www.youtube.com/watch?v=c-NJtV9Jvp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509450" y="1395600"/>
            <a:ext cx="8222100" cy="93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Creating Various Images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using </a:t>
            </a:r>
            <a:r>
              <a:rPr lang="ko">
                <a:solidFill>
                  <a:srgbClr val="FF9900"/>
                </a:solidFill>
              </a:rPr>
              <a:t>StyleGAN2-ada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52675" y="24695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000">
                <a:solidFill>
                  <a:srgbClr val="FF9900"/>
                </a:solidFill>
              </a:rPr>
              <a:t>STYLE BOT 3팀</a:t>
            </a:r>
            <a:endParaRPr i="1" sz="2000">
              <a:solidFill>
                <a:srgbClr val="FF99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김 영 훈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김 아 영 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박 정 환 </a:t>
            </a:r>
            <a:endParaRPr sz="2000"/>
          </a:p>
        </p:txBody>
      </p:sp>
      <p:sp>
        <p:nvSpPr>
          <p:cNvPr id="69" name="Google Shape;69;p13"/>
          <p:cNvSpPr txBox="1"/>
          <p:nvPr/>
        </p:nvSpPr>
        <p:spPr>
          <a:xfrm>
            <a:off x="509450" y="4534000"/>
            <a:ext cx="42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https://github.com/NVlabs/stylegan2-ada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565650" y="3590050"/>
            <a:ext cx="801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정답이 주어지지 않은 상태에서 학습하는 알고리즘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(하나하나 정답을 주지 않더라도 데이터의 특성을 파악하여 비슷한 사진끼리 분류)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= 가장 대표적인 모델</a:t>
            </a:r>
            <a:r>
              <a:rPr b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GAN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977450"/>
            <a:ext cx="80391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1747500" y="297325"/>
            <a:ext cx="564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비지도학습 Unsupervised learning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837" y="417922"/>
            <a:ext cx="6754326" cy="339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539700" y="4036025"/>
            <a:ext cx="80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지폐위조범(generator)은 경찰을 최대한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속이려고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하고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경찰(discriminator)은 이렇게 위조된 지폐를 진짜와 가짜를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감별하려고(classify)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노력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26250" y="1501425"/>
            <a:ext cx="85206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</a:rPr>
              <a:t>Generative Model 목표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460950" y="26654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</a:rPr>
              <a:t>데이터의 분포를 </a:t>
            </a:r>
            <a:endParaRPr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9900"/>
                </a:solidFill>
              </a:rPr>
              <a:t>근사하는 모델 G를 만드는 것이 목표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/>
        </p:nvSpPr>
        <p:spPr>
          <a:xfrm>
            <a:off x="4652900" y="1776513"/>
            <a:ext cx="454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원 데이터가 가지고 있는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확률분포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를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추정하도록 하고,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latent vector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가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그 분포를 만들어 낼 수 있도록 한다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744250" y="118900"/>
            <a:ext cx="428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GAN Architecture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764500"/>
            <a:ext cx="4664900" cy="32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" y="4437363"/>
            <a:ext cx="80391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552450" y="3988238"/>
            <a:ext cx="428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ko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MinMax-game(=Loss Function)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4724400" y="3033700"/>
            <a:ext cx="424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이산형 확률분포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주사위의 눈과 같이 확률변수 X가 이산적으로 나타나는 확률분포를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이산형 확률분포, 또는 확률질량함수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755000" y="252700"/>
            <a:ext cx="563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확률 분포?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확률 변수가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특정한 값을 가질 확률(X)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을 나타내는 함수를 의미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7000"/>
            <a:ext cx="45720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62425"/>
            <a:ext cx="4572000" cy="1833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4862700" y="1531675"/>
            <a:ext cx="4281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이산형 확률분포</a:t>
            </a: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-확률변수의 X의 개수를 정확히 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셀 수 있을때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연속형 확률분포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-확률변수의 X의 개수를 정확히 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셀 수 없을때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4638100" y="2026550"/>
            <a:ext cx="44196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연속형 확률분포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키, 몸무게와 같은 실수형태의 데이터는 이산형으로 나타내기가 어렵습니다.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이런 데이터를 나타내는 확률분포를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연속형 확률분포, 또는 '확률 밀도 함수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1755000" y="252700"/>
            <a:ext cx="563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확률 분포?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확률 변수가 특정한 값을 가질 확률(X)을 나타내는 함수를 의미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4575"/>
            <a:ext cx="4419600" cy="267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2448438" y="4162375"/>
            <a:ext cx="424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이미지는 vector나 행렬 데이터의 형태이고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연속 확률 분포로 표현이 가능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1755000" y="252700"/>
            <a:ext cx="56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525" y="1140375"/>
            <a:ext cx="6124953" cy="28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2431350" y="408800"/>
            <a:ext cx="428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특징 공간상의 확률분포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0" y="2623775"/>
            <a:ext cx="5035726" cy="23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3090338" y="1602988"/>
            <a:ext cx="42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Generator</a:t>
            </a:r>
            <a:r>
              <a:rPr i="1"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는 각 class의 분포를 학습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1755000" y="252700"/>
            <a:ext cx="56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2431350" y="252700"/>
            <a:ext cx="428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특징 공간상의 확률분포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5240100" y="2623775"/>
            <a:ext cx="428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연속확률변수의 경우에는 측정할 때마다 값이 달라지지만 </a:t>
            </a: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특정한 확률분포를 따르는 </a:t>
            </a:r>
            <a:endParaRPr i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이미지를 생성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25" y="745300"/>
            <a:ext cx="2570025" cy="17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5240100" y="3737775"/>
            <a:ext cx="379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이미지 분포를 잘 학습 했다면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확률값이 높은 부분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에서 약간의 노이즈를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랜덤으로 샘플링한다면 있을 법한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이미지 생성 가능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3073250" y="1050625"/>
            <a:ext cx="42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Discriminator</a:t>
            </a:r>
            <a:r>
              <a:rPr i="1" lang="ko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는 특정 decision boundary를 학습</a:t>
            </a:r>
            <a:endParaRPr i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3" y="367950"/>
            <a:ext cx="802957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557250" y="3902225"/>
            <a:ext cx="802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GAN이 데이터에 대한 확률분포를 모델링 할 수 있게 되면,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원 데이터와 확률분포를 정확히 공유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하는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무한히 많은 새로운 데이터를 새로 생성할 수 있음을 의미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2847601" y="3359650"/>
            <a:ext cx="3448800" cy="35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GAN의 한계</a:t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564900" y="2571750"/>
            <a:ext cx="70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첫째는 기존 GAN만으로는 훈련 성능이 그다지 좋지 않다.(다양하지만 무분별, 저해상도)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둘째는 사용된 생성자의 결과물 형태가 어떠한 연유와 과정을 통해 나왔는지 알 수 없다.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셋째는 새롭게 만들어진 데이터가 얼마나 정확한지 객관적으로 판단하기 어렵다.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9900"/>
                </a:solidFill>
              </a:rPr>
              <a:t>프로젝트 개요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9448" y="1947374"/>
            <a:ext cx="3431421" cy="291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0662" y="2728613"/>
            <a:ext cx="858592" cy="5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8730" y="2467732"/>
            <a:ext cx="511913" cy="41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7165" y="2582307"/>
            <a:ext cx="719515" cy="4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22146" y="2467732"/>
            <a:ext cx="506755" cy="41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3928" y="4473662"/>
            <a:ext cx="1254638" cy="5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48730" y="3978315"/>
            <a:ext cx="507860" cy="41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5743" y="4492419"/>
            <a:ext cx="398994" cy="19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74277" y="4160729"/>
            <a:ext cx="1152403" cy="5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22146" y="3978315"/>
            <a:ext cx="513939" cy="41625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1370150" y="2296775"/>
            <a:ext cx="133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프로젝트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배경 및 목적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6507750" y="2260200"/>
            <a:ext cx="235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프로젝트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내용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(DATA,오픈소스,code,결과)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370150" y="4160725"/>
            <a:ext cx="13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기대효과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6626675" y="4053025"/>
            <a:ext cx="133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프로젝트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회고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75" y="2571750"/>
            <a:ext cx="6467475" cy="25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GAN의 한계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297300" y="1612925"/>
            <a:ext cx="8396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GAN은 생성자와 분류자가 대결하며 학습하는 구도인 만큼 학습이 불안정하다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생성자와 분류자가 서로 균형 있게 훈련을 주고받아야 하는데,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두 모델 간 실력차가 발생하는 경우 훈련이 한쪽에 치우쳐 궁극적으로 성능이 제약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ctrTitle"/>
          </p:nvPr>
        </p:nvSpPr>
        <p:spPr>
          <a:xfrm>
            <a:off x="390525" y="20497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StyleGAN</a:t>
            </a:r>
            <a:endParaRPr/>
          </a:p>
        </p:txBody>
      </p:sp>
      <p:sp>
        <p:nvSpPr>
          <p:cNvPr id="236" name="Google Shape;236;p33"/>
          <p:cNvSpPr txBox="1"/>
          <p:nvPr>
            <p:ph idx="1" type="subTitle"/>
          </p:nvPr>
        </p:nvSpPr>
        <p:spPr>
          <a:xfrm>
            <a:off x="390525" y="32350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StyleGAN의 baseline이 되는 모델 PGGAN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(Progressive Growing GAN = PGGAN or ProGAN)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000" y="102475"/>
            <a:ext cx="5417776" cy="33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PGGAN</a:t>
            </a:r>
            <a:endParaRPr sz="3000"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148825" y="1605500"/>
            <a:ext cx="2962500" cy="3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저화질에서 이미지의 전체적인 형태에 대해 먼저 모델이 선행학습을 진행하고,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갈수록 보다 더 디테일한 부분에 집중할수 있도록 하는 것으로 고화질의 이미지를 생성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한계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우리가 원하는 특징에 변형이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필요할때 변형을 가하는것이 어렵다는 점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400" y="2519050"/>
            <a:ext cx="5301775" cy="24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525" y="20875"/>
            <a:ext cx="17145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PGGAN의 한계</a:t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75" y="1808400"/>
            <a:ext cx="3701550" cy="22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4311000" y="2497375"/>
            <a:ext cx="4697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latent variable을 기반으로 학습하는 생성 모델은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noise 상태에 있는 latent space z을 학습 데이터 분포와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비슷하게 변화시키는 mapping을 학습하는 것을 목표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이 가우시안 분포 형태의 random noise를 입력으로 넣어주게 되면 </a:t>
            </a: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entangle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하게 나오게 된다.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*entangle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각 특징들이 서로 얽혀있어서 구분이 안된다 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PGGAN</a:t>
            </a:r>
            <a:r>
              <a:rPr lang="ko"/>
              <a:t>의 한계</a:t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1717425"/>
            <a:ext cx="5150550" cy="20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525" y="3304900"/>
            <a:ext cx="5451151" cy="15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StyleGAN</a:t>
            </a:r>
            <a:endParaRPr sz="3000"/>
          </a:p>
        </p:txBody>
      </p:sp>
      <p:sp>
        <p:nvSpPr>
          <p:cNvPr id="265" name="Google Shape;265;p37"/>
          <p:cNvSpPr txBox="1"/>
          <p:nvPr/>
        </p:nvSpPr>
        <p:spPr>
          <a:xfrm>
            <a:off x="226075" y="1456825"/>
            <a:ext cx="289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StyleGAN은 Generator 네트워크에 초점을 맞추어,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PGGAN의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이미지 generator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의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업그레이드된 버전을 제안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125" y="720813"/>
            <a:ext cx="5717524" cy="370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/>
        </p:nvSpPr>
        <p:spPr>
          <a:xfrm>
            <a:off x="4206950" y="771125"/>
            <a:ext cx="4571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확률적으로 생성 된 잠재 변수는 8 계층 신경망에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의해 비선형적으로 변환 된 후 각 해상도에서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AdaIN을 통해 스타일 벡터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로 사용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원래 데이터셋과 똑같을 수는 없지만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비슷한 확률분포를 가지도록 미리 mapping을 하고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이걸 이용해서 확률분포를 학습시키게 하면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이미지를 샘플링할 때 훨씬 각 특징들이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적절히 선형적으로 분리되었다.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850" y="3677179"/>
            <a:ext cx="4167875" cy="12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25" y="3567750"/>
            <a:ext cx="3485975" cy="14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25" y="182125"/>
            <a:ext cx="3580998" cy="32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/>
        </p:nvSpPr>
        <p:spPr>
          <a:xfrm>
            <a:off x="215525" y="66875"/>
            <a:ext cx="479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Latent Vector meaning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75" y="772825"/>
            <a:ext cx="3732726" cy="42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/>
          <p:nvPr/>
        </p:nvSpPr>
        <p:spPr>
          <a:xfrm>
            <a:off x="4281300" y="1740150"/>
            <a:ext cx="4638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Coarse(굵직한 특징)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 해상도까지 (* 4x4 layer ~ 8x8 layer)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포즈, 일반적인 헤어스타일, 얼굴형 등에 영향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⇒ 최종 생성 이미지에 많은 영향을 준다. 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Middle(중간 특징)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16부터 32 해상도까지 (* 16x16 layer ~ 32x32 layer)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자세한 얼굴 특징, 헤어스타일, 눈 뜨고/감음 등에 영향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Fine(자세한 특징)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64부터 1024(* 64x64 layer ~ 1024x1024 layer)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눈, 머리, 피부 등의 색 조합과 미세한 특징 등에 영향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4392775" y="1100050"/>
            <a:ext cx="42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*특징 분류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/>
        </p:nvSpPr>
        <p:spPr>
          <a:xfrm>
            <a:off x="215525" y="170950"/>
            <a:ext cx="759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How? 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AdaIN - Adaptive instance normalize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4862700" y="1229925"/>
            <a:ext cx="4281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 = affine transfomation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이상적이지 않은 카메라 각도에서 발생하는 기하학적 왜곡이나 형태 변형을 보정하는 데 주로 사용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4862700" y="1932275"/>
            <a:ext cx="4281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Mapping network</a:t>
            </a: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를 거쳐서 나온 w가 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f(affine transformation)</a:t>
            </a: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을 통해서 latent vector의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로 각 scale을 담당하는 layer에 입력으로 들어간다.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Neural Network에서 layer를 지나가면 </a:t>
            </a:r>
            <a:r>
              <a:rPr lang="ko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scale, bias의 변화</a:t>
            </a: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가 발생하여 학습이 불안정하게 되는데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이를 해결하기 위해 </a:t>
            </a:r>
            <a:r>
              <a:rPr lang="ko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normalization기법을 사용</a:t>
            </a: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ko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AdaIN</a:t>
            </a: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이처럼 중간중간마다 style 정보에 의해서 이미지의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다양성을 보존 할 수 있게 만들 수 있기 때문에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굳이 입력단에서 부터 일반 생성모델처럼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latent vector로 출발할 필요가 없다.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styleGAN 논문에선</a:t>
            </a:r>
            <a:endParaRPr i="1" sz="1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학습된 상수(learned constant) </a:t>
            </a:r>
            <a:r>
              <a:rPr lang="ko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4*4*512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(학습가능한 텐서)부터 출발하고 결과 이미지를 만들어내기까지 </a:t>
            </a:r>
            <a:r>
              <a:rPr lang="ko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스타일을 입혀나가는 방식을 사용</a:t>
            </a:r>
            <a:endParaRPr sz="1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0200"/>
            <a:ext cx="4557899" cy="35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 txBox="1"/>
          <p:nvPr/>
        </p:nvSpPr>
        <p:spPr>
          <a:xfrm>
            <a:off x="1516300" y="1836625"/>
            <a:ext cx="127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(learned constant) 4*4*512</a:t>
            </a:r>
            <a:endParaRPr b="1" sz="1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1196800" y="1479125"/>
            <a:ext cx="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1196800" y="2255900"/>
            <a:ext cx="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1196800" y="2914238"/>
            <a:ext cx="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1441950" y="2371650"/>
            <a:ext cx="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1441950" y="2955150"/>
            <a:ext cx="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1441950" y="3394475"/>
            <a:ext cx="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1441950" y="4070125"/>
            <a:ext cx="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/>
        </p:nvSpPr>
        <p:spPr>
          <a:xfrm>
            <a:off x="215525" y="170950"/>
            <a:ext cx="759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How? 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AdaIN - Adaptive instance normalize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4572000" y="2340638"/>
            <a:ext cx="428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결과적으로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layer를 거칠때마다 style정보가 섞여 들어가는 방식으로 최종 고해상도 이미지가 만들어질때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해당 고해상도 이미지는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다양한 style정보를 포함한 형태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로 이해할 수 있다.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25" y="1409250"/>
            <a:ext cx="4267200" cy="350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9900"/>
                </a:solidFill>
              </a:rPr>
              <a:t>A.프로젝트 배경 및 목적</a:t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602025" y="2385925"/>
            <a:ext cx="768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배경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: 수 많은 데이터가 존재하지만 정말 유의미한 데이터는 부족할 뿐더러 이를 찾기란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 쉽지 않습니다.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GAN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은 real data의 학습분포를 학습하며 유의미한 data를 생성해낼 수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있는 것에서 충분히 매력적인 기술이라고 생각했고 이를 통해 데이터 수집 또한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수월해질 것이라 생각했기 때문에 해당 프로젝트를 진행하게 되었습니다.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02025" y="3623525"/>
            <a:ext cx="7685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목적 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저희 팀이 분류했던 데이터의 특징들을 통해 유의미하고(=아름다운 여성)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세상에 존재할법한 이미지를 생성하는데 목적을 두었습니다.(=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StyleGAN2-ada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사용)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latin typeface="Roboto"/>
                <a:ea typeface="Roboto"/>
                <a:cs typeface="Roboto"/>
                <a:sym typeface="Roboto"/>
              </a:rPr>
              <a:t>*개인적으로 GAN에 대한 이해도를 높이기 위한 학습 목적에 더 중점을 두었습니다.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How? Noise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5195550" y="817450"/>
            <a:ext cx="38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75" y="851113"/>
            <a:ext cx="629602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1632450" y="4192275"/>
            <a:ext cx="587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하나의 이미지에 포함될 수 있는 확률적인 측면을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컨트롤 할 수 있도록 Noise를 affine transformation을 거쳐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각 feature map 적용 될 수 있도록 만듬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5901650" y="1062900"/>
            <a:ext cx="2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 Noise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75" y="817450"/>
            <a:ext cx="2929128" cy="4021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3537950" y="3792000"/>
            <a:ext cx="481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(a) 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모든 레이어에 Noise 적용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(b) Noise 적용 X (세밀한 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stochastic 정보를 다루지 못 함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(c)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Fine layers only Noise 적용(세밀한 부분)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(d) Coarse layers Noise 적용(큰 stochastic 정보를 다룬다)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3537950" y="817450"/>
            <a:ext cx="5299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같은 사람에 대한 이미지라 할지라도 머리카락, 수염, 주름 등 </a:t>
            </a: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stochastic(학률론적) 하다고 볼 수 있는 요소가 많이 존재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하며,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이러한 요소는 </a:t>
            </a:r>
            <a:r>
              <a:rPr b="1"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이미지를 더욱 디테일하고 사실적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으로 보이게 만들어준다.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이와 같은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확률적인 다양성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(주근깨,피부모공, 머리카락 등)을 처리하기 위해 노이즈를 추가적으로 넣어주어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더욱 사실적인 이미지를 생성하게 될 뿐 아니라,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input latent vector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는 이미지의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중요한 정보(</a:t>
            </a:r>
            <a:r>
              <a:rPr i="1"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성별, 인종, 헤어스타일 등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)를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표현하는 데에만 집중할 수 있게 되고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이를 조절하는 것도 더욱 용이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How? Mixing regularization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75" y="817450"/>
            <a:ext cx="3412726" cy="41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/>
        </p:nvSpPr>
        <p:spPr>
          <a:xfrm>
            <a:off x="4169825" y="817450"/>
            <a:ext cx="47496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전체 네트워크를 학습할 때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동일한 z가 매핑네트워크 f를 통해서 나온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W하나로 계속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네트워크를 학습하게 되면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상관관계가 발생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예)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데이터 셋에 드물게 여자가 항상 선글라스를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착용하고 있는 데이터가 있을때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GAN은 </a:t>
            </a:r>
            <a:r>
              <a:rPr b="1"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학습 데이터의 분포와 비슷한 분포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를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학습하다보니 생성자가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선글라스 낀사람은 여자라는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상관관계를 갖게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되어 선글라스 낀 사람을 여자로 생성하는 </a:t>
            </a: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과대적합 발생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그래서 z에서 나온 하나의w을 이용해서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학습하는 것이 아니라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latent space에서 뽑은 z1,z2, ...zn 을 mapping network를 만들고 f에 통과시켜서 w1,w2, ..wn을만들어서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여러 scale에서 적용하여 학습시키는 믹싱 규제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를 도입하여 상관관계를 낮춤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How? Mixing regularization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38" y="817450"/>
            <a:ext cx="3732726" cy="42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/>
        </p:nvSpPr>
        <p:spPr>
          <a:xfrm>
            <a:off x="4401050" y="1433500"/>
            <a:ext cx="4503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Coarse(굵직한 특징)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포즈, 일반적인 헤어스타일, 얼굴형 등에 영향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⇒ 최종 생성 이미지에 많은 영향을 준다. 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Middle(중간 특징)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자세한 얼굴 특징, 헤어스타일, 눈 뜨고/감음 등에 영향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Fine(자세한 특징)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= Conv연산 측면에서 영향을 미칠수 있는 batch의 크기가 작기 때문에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눈, 머리, 피부 등의 색 조합과 미세한 특징 등에 영향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215525" y="170950"/>
            <a:ext cx="75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 Truncation trick </a:t>
            </a:r>
            <a:r>
              <a:rPr lang="ko" sz="1200">
                <a:solidFill>
                  <a:srgbClr val="DCDDDE"/>
                </a:solidFill>
                <a:latin typeface="Malgun Gothic"/>
                <a:ea typeface="Malgun Gothic"/>
                <a:cs typeface="Malgun Gothic"/>
                <a:sym typeface="Malgun Gothic"/>
              </a:rPr>
              <a:t>𝚿 0.5~0.7</a:t>
            </a:r>
            <a:endParaRPr sz="1200">
              <a:solidFill>
                <a:srgbClr val="DCDDD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CDDDE"/>
                </a:solidFill>
                <a:latin typeface="Malgun Gothic"/>
                <a:ea typeface="Malgun Gothic"/>
                <a:cs typeface="Malgun Gothic"/>
                <a:sym typeface="Malgun Gothic"/>
              </a:rPr>
              <a:t>orthogonal regularization??</a:t>
            </a:r>
            <a:endParaRPr sz="1200">
              <a:solidFill>
                <a:srgbClr val="DCDDD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9850"/>
            <a:ext cx="4864750" cy="4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6"/>
          <p:cNvSpPr txBox="1"/>
          <p:nvPr/>
        </p:nvSpPr>
        <p:spPr>
          <a:xfrm>
            <a:off x="5098900" y="1833000"/>
            <a:ext cx="397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학습을 완료하고 나서 모든 요소에 대해서 현실적으로 sampling을 수행할때는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그럴싸하지 않은 이미지가 만들어 질 수 있다.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why?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밀도가 낮은 이미지에서 sampling이 될 수 있다.</a:t>
            </a:r>
            <a:endParaRPr i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5098900" y="3310500"/>
            <a:ext cx="27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https://youtu.be/kSLJriaOumA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 Truncation trick </a:t>
            </a:r>
            <a:r>
              <a:rPr lang="ko" sz="1200">
                <a:solidFill>
                  <a:srgbClr val="DCDDDE"/>
                </a:solidFill>
                <a:latin typeface="Malgun Gothic"/>
                <a:ea typeface="Malgun Gothic"/>
                <a:cs typeface="Malgun Gothic"/>
                <a:sym typeface="Malgun Gothic"/>
              </a:rPr>
              <a:t>𝚿 0.5~0.7 , 0= data평균</a:t>
            </a:r>
            <a:endParaRPr sz="1200">
              <a:solidFill>
                <a:srgbClr val="DCDDD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47"/>
          <p:cNvSpPr txBox="1"/>
          <p:nvPr/>
        </p:nvSpPr>
        <p:spPr>
          <a:xfrm>
            <a:off x="5084025" y="1759738"/>
            <a:ext cx="3976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가능하면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밀도가 높은 이미지에서부터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sampling 할 수 있도록 하기 위해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하나의 latent vector가 latent vector space에서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중간에 가까운 값이 될 수 있도록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잘라내기를 수행한다.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결과적으로 더욱 평균에 가까운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이미지가 나올 수 있게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 latent vector에 truncation을 적용</a:t>
            </a:r>
            <a:endParaRPr i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00" y="1667525"/>
            <a:ext cx="450532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StyleGAN</a:t>
            </a:r>
            <a:r>
              <a:rPr lang="ko"/>
              <a:t>의 Metric</a:t>
            </a:r>
            <a:endParaRPr/>
          </a:p>
        </p:txBody>
      </p:sp>
      <p:sp>
        <p:nvSpPr>
          <p:cNvPr id="357" name="Google Shape;357;p48"/>
          <p:cNvSpPr txBox="1"/>
          <p:nvPr/>
        </p:nvSpPr>
        <p:spPr>
          <a:xfrm>
            <a:off x="471900" y="2207550"/>
            <a:ext cx="799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*GAN 평가 지표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= NN의 기반의 이미지분류 모델은 실제 인간이 사물을 인식하는 것과는 차이가 있다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1. FID ( Frechet Inception Distance 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2. PPL( Perceptual Path Length ) </a:t>
            </a:r>
            <a:r>
              <a:rPr lang="ko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ko" sz="1600">
                <a:latin typeface="Roboto"/>
                <a:ea typeface="Roboto"/>
                <a:cs typeface="Roboto"/>
                <a:sym typeface="Roboto"/>
              </a:rPr>
              <a:t> styleGAN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877" y="2571750"/>
            <a:ext cx="2676825" cy="24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StyleGAN의 Metric, FID</a:t>
            </a:r>
            <a:endParaRPr/>
          </a:p>
        </p:txBody>
      </p:sp>
      <p:sp>
        <p:nvSpPr>
          <p:cNvPr id="364" name="Google Shape;364;p49"/>
          <p:cNvSpPr txBox="1"/>
          <p:nvPr/>
        </p:nvSpPr>
        <p:spPr>
          <a:xfrm>
            <a:off x="471900" y="1798750"/>
            <a:ext cx="7990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FID (Frechet Inception Distance)는 생성 된 영상의 분포가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원본 영상의 분포와 얼마나 가까운지를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측정하는 척도이지만 영상이 고차원 공간에 매립되어 있기 때문에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분포 거리를 쉽게 측정 할 수 없다.= PPL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따라서 FID의 기본 개념은 최근 개발 된 정확도가 인간을 능가하는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이미지 인식 모델을 이용하여 저차원 공간에 이미지를 삽입하고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그 공간에서의 분포 거리를 측정하는 것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모양보단 텍스쳐에 집중하는 metric인 FID는 이미지의 </a:t>
            </a:r>
            <a:endParaRPr i="1"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품질을 정확하게 평가하기 어렵다. ( 직접 확인 )</a:t>
            </a:r>
            <a:endParaRPr i="1"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StyleGAN의 Metric, PPL</a:t>
            </a:r>
            <a:endParaRPr/>
          </a:p>
        </p:txBody>
      </p:sp>
      <p:sp>
        <p:nvSpPr>
          <p:cNvPr id="370" name="Google Shape;370;p50"/>
          <p:cNvSpPr txBox="1"/>
          <p:nvPr/>
        </p:nvSpPr>
        <p:spPr>
          <a:xfrm>
            <a:off x="471900" y="1798750"/>
            <a:ext cx="7990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latent space interpolation 품질을 측정하기 위해 고안된 PPL(Pereceptual Path Length)</a:t>
            </a:r>
            <a:endParaRPr i="1"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Perceptual Path Length(PPL)은 이미지가 "지각적(perceptual)= 거리"으로 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부드럽게 바뀌었는지 나타내는 지표이다. 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FID와 유사하게 학습된 모델의 매장(embedded)된 이미지의 거리를 이용한다. 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두개의 벡터를 interpolation할때 급격하게 변화가 일어나지 않고 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smooth하게 데이터가 그럴싸한 상태를 유지하면서 바뀌는가를 측정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(바뀌는 정도가 낮을 수록 성능이 좋다)</a:t>
            </a:r>
            <a:endParaRPr i="1"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1" name="Google Shape;3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3870429"/>
            <a:ext cx="4167875" cy="12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StyleGAN의 한계</a:t>
            </a:r>
            <a:endParaRPr sz="3000"/>
          </a:p>
        </p:txBody>
      </p:sp>
      <p:sp>
        <p:nvSpPr>
          <p:cNvPr id="377" name="Google Shape;377;p51"/>
          <p:cNvSpPr txBox="1"/>
          <p:nvPr>
            <p:ph idx="1" type="body"/>
          </p:nvPr>
        </p:nvSpPr>
        <p:spPr>
          <a:xfrm>
            <a:off x="148825" y="1605500"/>
            <a:ext cx="2962500" cy="3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/>
              <a:t>1. AdaIN style transfer</a:t>
            </a:r>
            <a:endParaRPr i="1"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/>
              <a:t> - </a:t>
            </a:r>
            <a:r>
              <a:rPr i="1" lang="ko" sz="1600">
                <a:solidFill>
                  <a:srgbClr val="FF9900"/>
                </a:solidFill>
              </a:rPr>
              <a:t>blob artifact</a:t>
            </a:r>
            <a:r>
              <a:rPr i="1" lang="ko" sz="1600"/>
              <a:t> 발생</a:t>
            </a:r>
            <a:endParaRPr i="1"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/>
              <a:t>2. progressive growing</a:t>
            </a:r>
            <a:endParaRPr i="1"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/>
              <a:t>- 얼굴의 특정 부분이</a:t>
            </a:r>
            <a:endParaRPr i="1"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/>
              <a:t> </a:t>
            </a:r>
            <a:r>
              <a:rPr i="1" lang="ko" sz="1600">
                <a:solidFill>
                  <a:srgbClr val="FF9900"/>
                </a:solidFill>
              </a:rPr>
              <a:t>fixed position</a:t>
            </a:r>
            <a:r>
              <a:rPr i="1" lang="ko" sz="1600"/>
              <a:t>을 </a:t>
            </a:r>
            <a:endParaRPr i="1"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/>
              <a:t>갖는 문제</a:t>
            </a:r>
            <a:endParaRPr i="1"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/>
              <a:t>   (눈동자, 치아배열 등)</a:t>
            </a:r>
            <a:endParaRPr/>
          </a:p>
        </p:txBody>
      </p:sp>
      <p:pic>
        <p:nvPicPr>
          <p:cNvPr id="378" name="Google Shape;3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913" y="1822175"/>
            <a:ext cx="4829175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850" y="49625"/>
            <a:ext cx="5236375" cy="18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460950" y="60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9900"/>
                </a:solidFill>
              </a:rPr>
              <a:t>B</a:t>
            </a:r>
            <a:r>
              <a:rPr b="1" lang="ko" sz="2500">
                <a:solidFill>
                  <a:srgbClr val="FF9900"/>
                </a:solidFill>
              </a:rPr>
              <a:t>.프로젝트 내용 - DATA</a:t>
            </a:r>
            <a:endParaRPr b="1" sz="2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FF9900"/>
                </a:solidFill>
              </a:rPr>
              <a:t>Hispanic - 미국에 거주하는 중남미계의 미국인들을 지칭하며 브라질계는 제외</a:t>
            </a:r>
            <a:endParaRPr b="1" sz="1400">
              <a:solidFill>
                <a:srgbClr val="FF9900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471900" y="1902800"/>
            <a:ext cx="12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00" y="1731850"/>
            <a:ext cx="2383300" cy="23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350" y="1731850"/>
            <a:ext cx="2383300" cy="23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600" y="1731850"/>
            <a:ext cx="2383300" cy="23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338100" y="4236675"/>
            <a:ext cx="238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미국내 다수를 차지하는 멕시코계 히스패닉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380400" y="4236675"/>
            <a:ext cx="238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전형적인 라티노 느낌의 히스패닉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422700" y="4236675"/>
            <a:ext cx="238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MZ세대에 인기가 많은 히스패닉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  Blob-artifact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4074800" y="1788288"/>
            <a:ext cx="4281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먼저 AdaIN은 각 feature map의 mean/std를 개별적으로 정규화 해서 서로 연관된 feature들의 정보가 소실될 수 있다고 지적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(</a:t>
            </a:r>
            <a:r>
              <a:rPr lang="ko">
                <a:solidFill>
                  <a:srgbClr val="FF0000"/>
                </a:solidFill>
              </a:rPr>
              <a:t>=</a:t>
            </a:r>
            <a:r>
              <a:rPr lang="ko">
                <a:solidFill>
                  <a:schemeClr val="lt1"/>
                </a:solidFill>
              </a:rPr>
              <a:t> </a:t>
            </a:r>
            <a:r>
              <a:rPr i="1" lang="ko" sz="1200">
                <a:solidFill>
                  <a:schemeClr val="lt1"/>
                </a:solidFill>
                <a:highlight>
                  <a:schemeClr val="dk1"/>
                </a:highlight>
              </a:rPr>
              <a:t>피쳐맵들 사이에 상대적인 크기 차이가 있을 경우</a:t>
            </a:r>
            <a:r>
              <a:rPr lang="ko" sz="1200">
                <a:solidFill>
                  <a:schemeClr val="lt1"/>
                </a:solidFill>
                <a:highlight>
                  <a:schemeClr val="dk1"/>
                </a:highlight>
              </a:rPr>
              <a:t> )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두 feature간의 연관관계가 있다고 생각하면 개별적으로 정규화하게 되면서 </a:t>
            </a:r>
            <a:r>
              <a:rPr lang="ko">
                <a:solidFill>
                  <a:srgbClr val="FF9900"/>
                </a:solidFill>
              </a:rPr>
              <a:t>두 feature간의 연관성이 소실</a:t>
            </a:r>
            <a:r>
              <a:rPr lang="ko">
                <a:solidFill>
                  <a:schemeClr val="lt1"/>
                </a:solidFill>
              </a:rPr>
              <a:t> 될 수 있고 결과적으로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이미지에 </a:t>
            </a:r>
            <a:r>
              <a:rPr i="1" lang="ko">
                <a:solidFill>
                  <a:srgbClr val="FF0000"/>
                </a:solidFill>
              </a:rPr>
              <a:t>artifact</a:t>
            </a:r>
            <a:r>
              <a:rPr lang="ko">
                <a:solidFill>
                  <a:schemeClr val="lt1"/>
                </a:solidFill>
              </a:rPr>
              <a:t>가 발생할 수 있다.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50" y="1378675"/>
            <a:ext cx="26384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  </a:t>
            </a: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Blob-artifact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53"/>
          <p:cNvSpPr txBox="1"/>
          <p:nvPr/>
        </p:nvSpPr>
        <p:spPr>
          <a:xfrm>
            <a:off x="744175" y="884350"/>
            <a:ext cx="781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1.  </a:t>
            </a:r>
            <a:r>
              <a:rPr lang="ko">
                <a:solidFill>
                  <a:srgbClr val="FF9900"/>
                </a:solidFill>
              </a:rPr>
              <a:t>standard deviation(std)</a:t>
            </a:r>
            <a:r>
              <a:rPr lang="ko">
                <a:solidFill>
                  <a:schemeClr val="lt1"/>
                </a:solidFill>
              </a:rPr>
              <a:t>만 변경해도 성능에 영향을 주지 않는다.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2.  normalize를 수행한 후 noise가 들어가는 방식으로 </a:t>
            </a:r>
            <a:r>
              <a:rPr lang="ko">
                <a:solidFill>
                  <a:srgbClr val="FF9900"/>
                </a:solidFill>
              </a:rPr>
              <a:t>구조를 변경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393" name="Google Shape;3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875" y="1607725"/>
            <a:ext cx="5420230" cy="33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  </a:t>
            </a: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Blob-artifact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54"/>
          <p:cNvSpPr txBox="1"/>
          <p:nvPr/>
        </p:nvSpPr>
        <p:spPr>
          <a:xfrm>
            <a:off x="744175" y="884350"/>
            <a:ext cx="781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>
                <a:solidFill>
                  <a:srgbClr val="FF9900"/>
                </a:solidFill>
              </a:rPr>
              <a:t>But, </a:t>
            </a:r>
            <a:r>
              <a:rPr lang="ko">
                <a:solidFill>
                  <a:schemeClr val="lt1"/>
                </a:solidFill>
              </a:rPr>
              <a:t>conv연산의 결과로 나온 feature map에 대해서 </a:t>
            </a:r>
            <a:r>
              <a:rPr lang="ko">
                <a:solidFill>
                  <a:srgbClr val="FF9900"/>
                </a:solidFill>
              </a:rPr>
              <a:t>직접적으로 합성값(?)을 변경</a:t>
            </a:r>
            <a:r>
              <a:rPr lang="ko">
                <a:solidFill>
                  <a:schemeClr val="lt1"/>
                </a:solidFill>
              </a:rPr>
              <a:t>하기 때문에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이것은 </a:t>
            </a:r>
            <a:r>
              <a:rPr lang="ko">
                <a:solidFill>
                  <a:srgbClr val="FF9900"/>
                </a:solidFill>
              </a:rPr>
              <a:t>서로 연관된 feature</a:t>
            </a:r>
            <a:r>
              <a:rPr lang="ko">
                <a:solidFill>
                  <a:schemeClr val="lt1"/>
                </a:solidFill>
              </a:rPr>
              <a:t>들의 정보를 </a:t>
            </a:r>
            <a:r>
              <a:rPr lang="ko">
                <a:solidFill>
                  <a:srgbClr val="FF0000"/>
                </a:solidFill>
              </a:rPr>
              <a:t>손상</a:t>
            </a:r>
            <a:r>
              <a:rPr lang="ko">
                <a:solidFill>
                  <a:schemeClr val="lt1"/>
                </a:solidFill>
              </a:rPr>
              <a:t> 시킬 수 있다.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0" name="Google Shape;4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25" y="1566850"/>
            <a:ext cx="5420230" cy="33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980" y="1566850"/>
            <a:ext cx="1838732" cy="3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4"/>
          <p:cNvSpPr/>
          <p:nvPr/>
        </p:nvSpPr>
        <p:spPr>
          <a:xfrm>
            <a:off x="5723150" y="3057875"/>
            <a:ext cx="713400" cy="356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  Weight demodulation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750" y="932675"/>
            <a:ext cx="3875720" cy="40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25" y="932675"/>
            <a:ext cx="1838725" cy="4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5"/>
          <p:cNvSpPr txBox="1"/>
          <p:nvPr/>
        </p:nvSpPr>
        <p:spPr>
          <a:xfrm>
            <a:off x="6146475" y="2527650"/>
            <a:ext cx="284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weight demodulation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적절한 weight 값으로 conv 연산을 수행하는 형태로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정규화의 기능을 대신함</a:t>
            </a:r>
            <a:endParaRPr b="1" i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  </a:t>
            </a: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Blob-artifact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56"/>
          <p:cNvSpPr txBox="1"/>
          <p:nvPr/>
        </p:nvSpPr>
        <p:spPr>
          <a:xfrm>
            <a:off x="4572000" y="417250"/>
            <a:ext cx="48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https://www.youtube.com/watch?v=c-NJtV9Jvp0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ko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2:41~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50" y="902975"/>
            <a:ext cx="4276458" cy="4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6"/>
          <p:cNvSpPr txBox="1"/>
          <p:nvPr/>
        </p:nvSpPr>
        <p:spPr>
          <a:xfrm>
            <a:off x="4727275" y="1003425"/>
            <a:ext cx="4281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weight demodulation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있는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경우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coarse한 스타일이 고정된 상태로 적용했을 때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 -resolution 스타일이 효과적으로 변경됨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style에 대한 정보가 </a:t>
            </a:r>
            <a:r>
              <a:rPr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적절히 지역화(localized)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되있어서 의도한 스타일 정보만 쉽게 변경할 수 있다.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56"/>
          <p:cNvSpPr txBox="1"/>
          <p:nvPr/>
        </p:nvSpPr>
        <p:spPr>
          <a:xfrm>
            <a:off x="4727275" y="2640925"/>
            <a:ext cx="42813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weight demodulation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없는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경우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 표정이 변경이 되거나 얼굴의 형태가 변경이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되어 의도하는 방향대로 컨트롤하면서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결과이미지를 만들기는 어렵다.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Char char="+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특정한 두 가지 스타일(인종, 배경 등..)이 섞였을 때는 의도하지않은 이미지손상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b="1" i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Artifact 존재</a:t>
            </a:r>
            <a:endParaRPr b="1" i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style이 적절하게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분리되어 있지 않다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0" name="Google Shape;42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50" y="2928550"/>
            <a:ext cx="4281300" cy="198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  Fixed-position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57"/>
          <p:cNvSpPr txBox="1"/>
          <p:nvPr/>
        </p:nvSpPr>
        <p:spPr>
          <a:xfrm>
            <a:off x="5017150" y="1956138"/>
            <a:ext cx="355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각각의 layer는 최대한 높은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frequency detail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을 생성하는 경향이 있다.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7" name="Google Shape;4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9850"/>
            <a:ext cx="4493101" cy="36614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7"/>
          <p:cNvSpPr txBox="1"/>
          <p:nvPr/>
        </p:nvSpPr>
        <p:spPr>
          <a:xfrm>
            <a:off x="5017150" y="3010275"/>
            <a:ext cx="4281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높은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frequency?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인접한 픽셀간의 값의 </a:t>
            </a:r>
            <a:r>
              <a:rPr b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변화(차이)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가 크다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낮은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frequency?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인접한 픽셀간의 값의 </a:t>
            </a:r>
            <a:r>
              <a:rPr b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변화(차이)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가 크지 않다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4795825" y="1311750"/>
            <a:ext cx="428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PGGAN의 문제</a:t>
            </a:r>
            <a:endParaRPr i="1"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25" y="1120975"/>
            <a:ext cx="3021636" cy="25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159" y="1120975"/>
            <a:ext cx="3089491" cy="255673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  </a:t>
            </a:r>
            <a:r>
              <a:rPr lang="ko" sz="3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Without PG</a:t>
            </a: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(config F)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37" name="Google Shape;437;p58"/>
          <p:cNvGraphicFramePr/>
          <p:nvPr/>
        </p:nvGraphicFramePr>
        <p:xfrm>
          <a:off x="6630525" y="164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{0B9C3650-520C-472F-9A1E-28528E488836}</a:tableStyleId>
              </a:tblPr>
              <a:tblGrid>
                <a:gridCol w="547125"/>
                <a:gridCol w="547125"/>
                <a:gridCol w="547125"/>
                <a:gridCol w="547125"/>
              </a:tblGrid>
              <a:tr h="32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8" name="Google Shape;438;p58"/>
          <p:cNvSpPr txBox="1"/>
          <p:nvPr/>
        </p:nvSpPr>
        <p:spPr>
          <a:xfrm>
            <a:off x="1933350" y="4016488"/>
            <a:ext cx="52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즉, 저해상도 이미지에서 치아와 같은 요소의 형태를 미리 잡아버리는 경우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형태가 고정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되어서 쉽게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변경이 안 될 수 있다.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8"/>
          <p:cNvSpPr txBox="1"/>
          <p:nvPr/>
        </p:nvSpPr>
        <p:spPr>
          <a:xfrm>
            <a:off x="6444100" y="1120975"/>
            <a:ext cx="5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8"/>
          <p:cNvSpPr/>
          <p:nvPr/>
        </p:nvSpPr>
        <p:spPr>
          <a:xfrm>
            <a:off x="6995250" y="2571743"/>
            <a:ext cx="182400" cy="1350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 </a:t>
            </a:r>
            <a:r>
              <a:rPr lang="ko" sz="3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Without PG</a:t>
            </a:r>
            <a:endParaRPr sz="3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25" y="1569000"/>
            <a:ext cx="48101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225" y="2022550"/>
            <a:ext cx="3696599" cy="2407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 txBox="1"/>
          <p:nvPr/>
        </p:nvSpPr>
        <p:spPr>
          <a:xfrm>
            <a:off x="5193225" y="4268100"/>
            <a:ext cx="36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313150" y="817450"/>
            <a:ext cx="74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end to end로 feed-forward network를 이용하여 PGGAN의 장점을 유지한 상태로 단점을 보완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=&gt; 생성자(Generator)와 판별자(Discriminator) 사이에 효과적인 skip connection 적용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5634200" y="600725"/>
            <a:ext cx="343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https://www.youtube.com/watch?v=c-NJtV9Jvp0</a:t>
            </a:r>
            <a:r>
              <a:rPr lang="ko" sz="10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ko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1:42~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/>
        </p:nvSpPr>
        <p:spPr>
          <a:xfrm>
            <a:off x="215525" y="17095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  Architecture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325" y="1163012"/>
            <a:ext cx="5946699" cy="3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0" y="950813"/>
            <a:ext cx="1219200" cy="14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899" y="3015988"/>
            <a:ext cx="12192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-358500" y="2489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output skips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-321325" y="45425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Residual nets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5968525" y="3902250"/>
            <a:ext cx="42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Skip-Connection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0"/>
          <p:cNvSpPr/>
          <p:nvPr/>
        </p:nvSpPr>
        <p:spPr>
          <a:xfrm>
            <a:off x="1965275" y="2572250"/>
            <a:ext cx="713400" cy="356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1"/>
          <p:cNvSpPr txBox="1"/>
          <p:nvPr/>
        </p:nvSpPr>
        <p:spPr>
          <a:xfrm>
            <a:off x="773850" y="2248500"/>
            <a:ext cx="759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StyleGAN2</a:t>
            </a:r>
            <a:r>
              <a:rPr lang="ko" sz="3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-ADA</a:t>
            </a:r>
            <a:endParaRPr sz="3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Adaptive Discriminator Augmentation</a:t>
            </a:r>
            <a:endParaRPr sz="3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60950" y="7535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9900"/>
                </a:solidFill>
              </a:rPr>
              <a:t>B.생성한 이미지</a:t>
            </a:r>
            <a:endParaRPr b="1" sz="1400">
              <a:solidFill>
                <a:srgbClr val="FF9900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50" y="1755425"/>
            <a:ext cx="3791345" cy="331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441850" y="2065116"/>
            <a:ext cx="9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489" y="1835800"/>
            <a:ext cx="1296876" cy="131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474" y="1835800"/>
            <a:ext cx="1296876" cy="131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3627" y="1835800"/>
            <a:ext cx="1296876" cy="131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3628" y="3860850"/>
            <a:ext cx="1296883" cy="11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5721038" y="3214025"/>
            <a:ext cx="20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다양한 이미지 생성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6365750" y="4235163"/>
            <a:ext cx="20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데이터셋의 평균 이미지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 효과</a:t>
            </a:r>
            <a:endParaRPr/>
          </a:p>
        </p:txBody>
      </p:sp>
      <p:sp>
        <p:nvSpPr>
          <p:cNvPr id="473" name="Google Shape;473;p62"/>
          <p:cNvSpPr txBox="1"/>
          <p:nvPr/>
        </p:nvSpPr>
        <p:spPr>
          <a:xfrm>
            <a:off x="624350" y="2081200"/>
            <a:ext cx="7663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StyleGAN은 특정 특징 변형(style)을 할 수 있는 모델입니다. Style-mixing 기능을 사용하여 원하는 data에 특징을 부여하여 새로운 data 또한 생성이 가능합니다.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현대 사회에서 </a:t>
            </a:r>
            <a:r>
              <a:rPr b="1" i="1" lang="ko">
                <a:latin typeface="Roboto"/>
                <a:ea typeface="Roboto"/>
                <a:cs typeface="Roboto"/>
                <a:sym typeface="Roboto"/>
              </a:rPr>
              <a:t>저작권 문제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는 끊임없이 발생하고 있습니다.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GAN은 다양한 data를 만들면서 정말 존재할법한 data를 생성해 주기 때문에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저작권 침해를 해결할 방안이 될 수 있고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또한 이런 data를 가지고 AI model을 학습시킨다면 비용과 시간을 절약하면서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더 좋은 성능을 기대할 수 있습니다.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회고</a:t>
            </a:r>
            <a:endParaRPr/>
          </a:p>
        </p:txBody>
      </p:sp>
      <p:sp>
        <p:nvSpPr>
          <p:cNvPr id="479" name="Google Shape;479;p63"/>
          <p:cNvSpPr txBox="1"/>
          <p:nvPr/>
        </p:nvSpPr>
        <p:spPr>
          <a:xfrm>
            <a:off x="624350" y="2081200"/>
            <a:ext cx="76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63"/>
          <p:cNvSpPr txBox="1"/>
          <p:nvPr/>
        </p:nvSpPr>
        <p:spPr>
          <a:xfrm>
            <a:off x="471900" y="1991975"/>
            <a:ext cx="773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oboto"/>
              <a:buChar char="●"/>
            </a:pPr>
            <a:r>
              <a:rPr b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한계점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i.	styleGAN 구조에서 8개의 FC는 어떻게 데이터의 상관관계를 줄여주는가?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ii.	Synthesis modulation을 상황에 맞춰서 변경한다는 것과 정규화는 무엇을 뜻하는가?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iii.	latent vector z는 왜 512차원에서 시작하는가?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iv.	생성된 이미지가 데이터셋과의 유사성이 보인다.(= 데이터의 부족)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v.	생성된 이미지는 과연 저작권에 걸리지 않는 이미지인가?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Roboto"/>
              <a:buChar char="●"/>
            </a:pPr>
            <a:r>
              <a:rPr b="1" lang="ko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앞으로의 방향성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기본적인 개념을 이해하고 해당 개념을 code로 옮기면서 작은 것이라도 구현해보며 적응시간 필요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/>
        </p:nvSpPr>
        <p:spPr>
          <a:xfrm>
            <a:off x="773850" y="2248500"/>
            <a:ext cx="7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감 사 합 니 다</a:t>
            </a:r>
            <a:endParaRPr sz="3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460950" y="7535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F9900"/>
                </a:solidFill>
              </a:rPr>
              <a:t>B.생성한 이미지(style-mixing)</a:t>
            </a:r>
            <a:endParaRPr b="1" sz="1400">
              <a:solidFill>
                <a:srgbClr val="FF9900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75" y="2119650"/>
            <a:ext cx="8530652" cy="284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2431350" y="1719450"/>
            <a:ext cx="42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styles 0-3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ctrTitle"/>
          </p:nvPr>
        </p:nvSpPr>
        <p:spPr>
          <a:xfrm>
            <a:off x="390525" y="2049700"/>
            <a:ext cx="8222100" cy="93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9900"/>
                </a:solidFill>
              </a:rPr>
              <a:t>G</a:t>
            </a:r>
            <a:r>
              <a:rPr lang="ko"/>
              <a:t>enerative </a:t>
            </a:r>
            <a:r>
              <a:rPr lang="ko">
                <a:solidFill>
                  <a:srgbClr val="FF9900"/>
                </a:solidFill>
              </a:rPr>
              <a:t>A</a:t>
            </a:r>
            <a:r>
              <a:rPr lang="ko"/>
              <a:t>dversarial </a:t>
            </a:r>
            <a:r>
              <a:rPr lang="ko">
                <a:solidFill>
                  <a:srgbClr val="FF9900"/>
                </a:solidFill>
              </a:rPr>
              <a:t>N</a:t>
            </a:r>
            <a:r>
              <a:rPr lang="ko"/>
              <a:t>etwork</a:t>
            </a:r>
            <a:endParaRPr/>
          </a:p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390525" y="32350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생성자(</a:t>
            </a:r>
            <a:r>
              <a:rPr b="1" lang="ko" sz="2400">
                <a:solidFill>
                  <a:srgbClr val="FF9900"/>
                </a:solidFill>
              </a:rPr>
              <a:t>G</a:t>
            </a:r>
            <a:r>
              <a:rPr lang="ko" sz="2400"/>
              <a:t>)와 식별자(</a:t>
            </a:r>
            <a:r>
              <a:rPr b="1" lang="ko" sz="2400">
                <a:solidFill>
                  <a:srgbClr val="FF9900"/>
                </a:solidFill>
              </a:rPr>
              <a:t>D</a:t>
            </a:r>
            <a:r>
              <a:rPr lang="ko" sz="2400"/>
              <a:t>)가 서로 경쟁(</a:t>
            </a:r>
            <a:r>
              <a:rPr lang="ko" sz="2400">
                <a:solidFill>
                  <a:srgbClr val="FF9900"/>
                </a:solidFill>
              </a:rPr>
              <a:t>A</a:t>
            </a:r>
            <a:r>
              <a:rPr lang="ko" sz="2400"/>
              <a:t>dversarial)하며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데이터를 생성(</a:t>
            </a:r>
            <a:r>
              <a:rPr lang="ko" sz="2400">
                <a:solidFill>
                  <a:srgbClr val="FF9900"/>
                </a:solidFill>
              </a:rPr>
              <a:t>G</a:t>
            </a:r>
            <a:r>
              <a:rPr lang="ko" sz="2400"/>
              <a:t>enerative)하는 네트워크(</a:t>
            </a:r>
            <a:r>
              <a:rPr lang="ko" sz="2400">
                <a:solidFill>
                  <a:srgbClr val="FF9900"/>
                </a:solidFill>
              </a:rPr>
              <a:t>N</a:t>
            </a:r>
            <a:r>
              <a:rPr lang="ko" sz="2400"/>
              <a:t>etwork)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12" y="53350"/>
            <a:ext cx="4814174" cy="32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" y="3400475"/>
            <a:ext cx="80391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309050" y="4303575"/>
            <a:ext cx="65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정답이 주어진 상태에서 학습하는 알고리즘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38" y="941600"/>
            <a:ext cx="6407526" cy="31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1309063" y="241975"/>
            <a:ext cx="652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지도학습 Supervised learning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